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8261" y="5896983"/>
            <a:ext cx="2929360" cy="365125"/>
          </a:xfrm>
        </p:spPr>
        <p:txBody>
          <a:bodyPr/>
          <a:lstStyle/>
          <a:p>
            <a:r>
              <a:rPr lang="en-US" sz="2000" b="1" dirty="0"/>
              <a:t>OSS.SOP.XIII.2U7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4F4B2B-30A0-4B9F-8B05-13B47FBB1518}"/>
              </a:ext>
            </a:extLst>
          </p:cNvPr>
          <p:cNvSpPr txBox="1"/>
          <p:nvPr/>
        </p:nvSpPr>
        <p:spPr>
          <a:xfrm>
            <a:off x="1088818" y="1367122"/>
            <a:ext cx="82904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The Asset Register Report</a:t>
            </a:r>
          </a:p>
          <a:p>
            <a:pPr algn="ctr"/>
            <a:endParaRPr lang="en-US" sz="4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The GSM Business Intelligence (BI) tool provides a report of the fixed assets assigned to your location</a:t>
            </a:r>
          </a:p>
          <a:p>
            <a:pPr algn="ctr"/>
            <a:endParaRPr lang="en-US" sz="2400" b="1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GSM function required: BI User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b="1" dirty="0">
                <a:solidFill>
                  <a:schemeClr val="bg1"/>
                </a:solidFill>
              </a:rPr>
              <a:t>	</a:t>
            </a:r>
            <a:endParaRPr lang="en-US" sz="24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 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5D060EE-F29C-4407-99FD-13461C5F7249}"/>
              </a:ext>
            </a:extLst>
          </p:cNvPr>
          <p:cNvSpPr/>
          <p:nvPr/>
        </p:nvSpPr>
        <p:spPr>
          <a:xfrm>
            <a:off x="770636" y="656734"/>
            <a:ext cx="2419518" cy="663547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Select:</a:t>
            </a:r>
            <a:r>
              <a:rPr lang="en-US" sz="1100" b="1" dirty="0">
                <a:solidFill>
                  <a:srgbClr val="C00000"/>
                </a:solidFill>
              </a:rPr>
              <a:t> BI User</a:t>
            </a:r>
            <a:endParaRPr lang="en-GB" sz="1100" b="1" dirty="0">
              <a:solidFill>
                <a:srgbClr val="C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5E9F9D-9CD1-44E1-A956-0C2FC8E28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7404" y="2068963"/>
            <a:ext cx="4859313" cy="2041861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1312EA6-D5D8-4A76-9BC2-BBC2E2B6D4D5}"/>
              </a:ext>
            </a:extLst>
          </p:cNvPr>
          <p:cNvCxnSpPr>
            <a:stCxn id="5" idx="2"/>
          </p:cNvCxnSpPr>
          <p:nvPr/>
        </p:nvCxnSpPr>
        <p:spPr>
          <a:xfrm>
            <a:off x="1980395" y="1320281"/>
            <a:ext cx="1557935" cy="239297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304AB53-1CED-44A8-9BD7-811C050E532D}"/>
              </a:ext>
            </a:extLst>
          </p:cNvPr>
          <p:cNvSpPr/>
          <p:nvPr/>
        </p:nvSpPr>
        <p:spPr>
          <a:xfrm>
            <a:off x="862330" y="858288"/>
            <a:ext cx="2405656" cy="692217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Select </a:t>
            </a:r>
            <a:r>
              <a:rPr lang="en-US" sz="1100" b="1" dirty="0">
                <a:solidFill>
                  <a:srgbClr val="C00000"/>
                </a:solidFill>
              </a:rPr>
              <a:t>Finance</a:t>
            </a:r>
            <a:endParaRPr lang="en-GB" sz="1100" b="1" dirty="0">
              <a:solidFill>
                <a:srgbClr val="C000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D8C7108-CC4D-437F-A1C8-3ECC977F4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078" y="2270098"/>
            <a:ext cx="9277350" cy="3743325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8263DE2-3D70-4B03-9C0A-2205DBB7733E}"/>
              </a:ext>
            </a:extLst>
          </p:cNvPr>
          <p:cNvCxnSpPr>
            <a:stCxn id="4" idx="2"/>
          </p:cNvCxnSpPr>
          <p:nvPr/>
        </p:nvCxnSpPr>
        <p:spPr>
          <a:xfrm>
            <a:off x="2065158" y="1550505"/>
            <a:ext cx="1369805" cy="1878495"/>
          </a:xfrm>
          <a:prstGeom prst="straightConnector1">
            <a:avLst/>
          </a:prstGeom>
          <a:ln>
            <a:solidFill>
              <a:schemeClr val="bg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060785E-3CA1-4AB8-B754-DB5293A2DA9D}"/>
              </a:ext>
            </a:extLst>
          </p:cNvPr>
          <p:cNvCxnSpPr>
            <a:cxnSpLocks/>
          </p:cNvCxnSpPr>
          <p:nvPr/>
        </p:nvCxnSpPr>
        <p:spPr>
          <a:xfrm flipH="1">
            <a:off x="4102873" y="1924216"/>
            <a:ext cx="1208598" cy="2647784"/>
          </a:xfrm>
          <a:prstGeom prst="straightConnector1">
            <a:avLst/>
          </a:prstGeom>
          <a:ln>
            <a:solidFill>
              <a:schemeClr val="bg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55FFE68-EAEC-4E96-A9E4-AC79F4FE2BFC}"/>
              </a:ext>
            </a:extLst>
          </p:cNvPr>
          <p:cNvSpPr/>
          <p:nvPr/>
        </p:nvSpPr>
        <p:spPr>
          <a:xfrm>
            <a:off x="4162066" y="1204396"/>
            <a:ext cx="2405656" cy="692217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Then select </a:t>
            </a:r>
            <a:r>
              <a:rPr lang="en-US" sz="1100" b="1" dirty="0">
                <a:solidFill>
                  <a:srgbClr val="C00000"/>
                </a:solidFill>
              </a:rPr>
              <a:t>Fixed Assets</a:t>
            </a:r>
            <a:endParaRPr lang="en-GB" sz="11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77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D9B1BEC-E296-4B74-9176-D4BDBE80D318}"/>
              </a:ext>
            </a:extLst>
          </p:cNvPr>
          <p:cNvSpPr/>
          <p:nvPr/>
        </p:nvSpPr>
        <p:spPr>
          <a:xfrm>
            <a:off x="643034" y="1036789"/>
            <a:ext cx="2569293" cy="37708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2. Then enter the </a:t>
            </a:r>
            <a:r>
              <a:rPr lang="en-US" sz="1000" b="1" dirty="0">
                <a:solidFill>
                  <a:srgbClr val="C00000"/>
                </a:solidFill>
              </a:rPr>
              <a:t>relevant filters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B0DAFA-E459-4A28-8671-171A8B37EEBD}"/>
              </a:ext>
            </a:extLst>
          </p:cNvPr>
          <p:cNvSpPr/>
          <p:nvPr/>
        </p:nvSpPr>
        <p:spPr>
          <a:xfrm>
            <a:off x="6554548" y="5618900"/>
            <a:ext cx="2055377" cy="897460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3. Select </a:t>
            </a:r>
            <a:r>
              <a:rPr lang="en-GB" sz="1000" b="1" dirty="0">
                <a:solidFill>
                  <a:srgbClr val="C00000"/>
                </a:solidFill>
              </a:rPr>
              <a:t>Apply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A2417A9-7A03-4631-B512-16B9D5B109F1}"/>
              </a:ext>
            </a:extLst>
          </p:cNvPr>
          <p:cNvCxnSpPr>
            <a:cxnSpLocks/>
          </p:cNvCxnSpPr>
          <p:nvPr/>
        </p:nvCxnSpPr>
        <p:spPr>
          <a:xfrm>
            <a:off x="6162380" y="996785"/>
            <a:ext cx="405397" cy="712745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78A221C-7B28-456C-904C-9157A58F7659}"/>
              </a:ext>
            </a:extLst>
          </p:cNvPr>
          <p:cNvCxnSpPr>
            <a:cxnSpLocks/>
          </p:cNvCxnSpPr>
          <p:nvPr/>
        </p:nvCxnSpPr>
        <p:spPr>
          <a:xfrm flipH="1">
            <a:off x="7582238" y="3326585"/>
            <a:ext cx="103578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>
            <a:extLst>
              <a:ext uri="{FF2B5EF4-FFF2-40B4-BE49-F238E27FC236}">
                <a16:creationId xmlns:a16="http://schemas.microsoft.com/office/drawing/2014/main" id="{E9BC4BAD-F555-4DA0-A886-81407531789B}"/>
              </a:ext>
            </a:extLst>
          </p:cNvPr>
          <p:cNvSpPr/>
          <p:nvPr/>
        </p:nvSpPr>
        <p:spPr>
          <a:xfrm>
            <a:off x="7388028" y="3074973"/>
            <a:ext cx="194209" cy="445062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38BE60D0-BB6B-4AF5-A4D9-D71FE75101D5}"/>
              </a:ext>
            </a:extLst>
          </p:cNvPr>
          <p:cNvSpPr/>
          <p:nvPr/>
        </p:nvSpPr>
        <p:spPr>
          <a:xfrm>
            <a:off x="5267951" y="341640"/>
            <a:ext cx="1761343" cy="655145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</a:rPr>
              <a:t>1. Select </a:t>
            </a:r>
          </a:p>
          <a:p>
            <a:endParaRPr lang="en-US" sz="1100" b="1" dirty="0">
              <a:solidFill>
                <a:schemeClr val="bg1"/>
              </a:solidFill>
            </a:endParaRPr>
          </a:p>
          <a:p>
            <a:r>
              <a:rPr lang="en-US" sz="1100" b="1" dirty="0">
                <a:solidFill>
                  <a:srgbClr val="C00000"/>
                </a:solidFill>
              </a:rPr>
              <a:t>Asset Register</a:t>
            </a:r>
            <a:endParaRPr lang="en-GB" sz="1100" b="1" dirty="0">
              <a:solidFill>
                <a:srgbClr val="C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E206BAE-D3CA-4C31-902A-34A6BEEDD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14" y="1777155"/>
            <a:ext cx="11547574" cy="3558168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35ABF4-3D5E-4D6D-9565-63AA56311115}"/>
              </a:ext>
            </a:extLst>
          </p:cNvPr>
          <p:cNvCxnSpPr>
            <a:stCxn id="4" idx="2"/>
          </p:cNvCxnSpPr>
          <p:nvPr/>
        </p:nvCxnSpPr>
        <p:spPr>
          <a:xfrm>
            <a:off x="1927681" y="1413870"/>
            <a:ext cx="4486" cy="101922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1F488EA-9C91-40F2-AF13-24BF5D271CAB}"/>
              </a:ext>
            </a:extLst>
          </p:cNvPr>
          <p:cNvCxnSpPr>
            <a:cxnSpLocks/>
          </p:cNvCxnSpPr>
          <p:nvPr/>
        </p:nvCxnSpPr>
        <p:spPr>
          <a:xfrm>
            <a:off x="2822110" y="1413869"/>
            <a:ext cx="582840" cy="134523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25D50E8-8894-4A4D-9EC8-F74888AB62B4}"/>
              </a:ext>
            </a:extLst>
          </p:cNvPr>
          <p:cNvCxnSpPr>
            <a:cxnSpLocks/>
          </p:cNvCxnSpPr>
          <p:nvPr/>
        </p:nvCxnSpPr>
        <p:spPr>
          <a:xfrm>
            <a:off x="3188041" y="1413303"/>
            <a:ext cx="1614547" cy="109930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E4D5D47-7B9B-43D0-93FA-120BA51FB264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7203882" y="3326585"/>
            <a:ext cx="378355" cy="2292315"/>
          </a:xfrm>
          <a:prstGeom prst="straightConnector1">
            <a:avLst/>
          </a:prstGeom>
          <a:ln>
            <a:solidFill>
              <a:schemeClr val="bg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380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505ED5-EC99-4E1F-BEE0-1C5A6D513C56}"/>
              </a:ext>
            </a:extLst>
          </p:cNvPr>
          <p:cNvSpPr/>
          <p:nvPr/>
        </p:nvSpPr>
        <p:spPr>
          <a:xfrm>
            <a:off x="4884105" y="75666"/>
            <a:ext cx="2055377" cy="38312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The Result</a:t>
            </a:r>
            <a:endParaRPr lang="en-GB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8A71D78-EA35-4881-BC17-A584DDA84B0E}"/>
              </a:ext>
            </a:extLst>
          </p:cNvPr>
          <p:cNvCxnSpPr>
            <a:cxnSpLocks/>
          </p:cNvCxnSpPr>
          <p:nvPr/>
        </p:nvCxnSpPr>
        <p:spPr>
          <a:xfrm>
            <a:off x="5911793" y="458794"/>
            <a:ext cx="0" cy="2250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7E9C2DE-374D-4FA4-A6F4-D69BB69B4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58" y="683813"/>
            <a:ext cx="11616856" cy="609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501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5B272DE-26BB-4641-87AE-0C38644E121F}"/>
              </a:ext>
            </a:extLst>
          </p:cNvPr>
          <p:cNvSpPr/>
          <p:nvPr/>
        </p:nvSpPr>
        <p:spPr>
          <a:xfrm>
            <a:off x="3066883" y="894080"/>
            <a:ext cx="2055377" cy="632835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Select </a:t>
            </a:r>
            <a:r>
              <a:rPr lang="en-US" sz="1000" b="1" dirty="0">
                <a:solidFill>
                  <a:srgbClr val="C00000"/>
                </a:solidFill>
              </a:rPr>
              <a:t>Export  to obtain this report and convert to excel</a:t>
            </a:r>
            <a:endParaRPr lang="en-GB" sz="1000" b="1" dirty="0">
              <a:solidFill>
                <a:srgbClr val="C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BDD94D-0236-49BC-B387-80D1526F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611" y="3176702"/>
            <a:ext cx="11529675" cy="142874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2964B9E-FAC7-46FF-8DAF-EC00A8C4BD1D}"/>
              </a:ext>
            </a:extLst>
          </p:cNvPr>
          <p:cNvCxnSpPr>
            <a:stCxn id="5" idx="2"/>
          </p:cNvCxnSpPr>
          <p:nvPr/>
        </p:nvCxnSpPr>
        <p:spPr>
          <a:xfrm flipH="1">
            <a:off x="1343770" y="1526915"/>
            <a:ext cx="2750802" cy="2798595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45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D8F440C-F9A3-460C-AAA4-42A1CB2E84E7}"/>
              </a:ext>
            </a:extLst>
          </p:cNvPr>
          <p:cNvSpPr/>
          <p:nvPr/>
        </p:nvSpPr>
        <p:spPr>
          <a:xfrm>
            <a:off x="908489" y="1203296"/>
            <a:ext cx="3886148" cy="404602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Select </a:t>
            </a:r>
            <a:r>
              <a:rPr lang="en-US" sz="1000" b="1" dirty="0">
                <a:solidFill>
                  <a:srgbClr val="C00000"/>
                </a:solidFill>
              </a:rPr>
              <a:t>DATA. </a:t>
            </a:r>
            <a:r>
              <a:rPr lang="en-US" sz="900" b="1" dirty="0">
                <a:solidFill>
                  <a:schemeClr val="bg1"/>
                </a:solidFill>
              </a:rPr>
              <a:t>NB: selecting excel will also work but is much slower and does not support filtering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D138565-6C9B-4A8A-8FF9-CF8584A5266D}"/>
              </a:ext>
            </a:extLst>
          </p:cNvPr>
          <p:cNvSpPr/>
          <p:nvPr/>
        </p:nvSpPr>
        <p:spPr>
          <a:xfrm>
            <a:off x="5272522" y="4770280"/>
            <a:ext cx="2055377" cy="404602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Then </a:t>
            </a:r>
            <a:r>
              <a:rPr lang="en-US" sz="1000" b="1" dirty="0">
                <a:solidFill>
                  <a:srgbClr val="C00000"/>
                </a:solidFill>
              </a:rPr>
              <a:t>CSV format</a:t>
            </a:r>
            <a:endParaRPr lang="en-GB" sz="1000" b="1" dirty="0">
              <a:solidFill>
                <a:srgbClr val="C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74DB6D-591E-46D5-8C9B-149BBEB86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28" y="3363475"/>
            <a:ext cx="3800475" cy="227647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DA5147-0FE1-4D49-AA0F-0095F3C76E84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936179" y="1607898"/>
            <a:ext cx="915384" cy="3274203"/>
          </a:xfrm>
          <a:prstGeom prst="straightConnector1">
            <a:avLst/>
          </a:prstGeom>
          <a:ln>
            <a:solidFill>
              <a:schemeClr val="accent1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77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7A21931-EB73-48A1-9869-BC902C0D5619}"/>
              </a:ext>
            </a:extLst>
          </p:cNvPr>
          <p:cNvSpPr/>
          <p:nvPr/>
        </p:nvSpPr>
        <p:spPr>
          <a:xfrm>
            <a:off x="1432290" y="2118627"/>
            <a:ext cx="2055377" cy="57602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Click </a:t>
            </a:r>
            <a:r>
              <a:rPr lang="en-US" sz="1100" b="1" dirty="0">
                <a:solidFill>
                  <a:srgbClr val="C00000"/>
                </a:solidFill>
              </a:rPr>
              <a:t>Open</a:t>
            </a:r>
            <a:endParaRPr lang="en-GB" sz="1100" b="1" dirty="0">
              <a:solidFill>
                <a:srgbClr val="C0000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E00E200-06BC-49A4-8960-8551424A4AEB}"/>
              </a:ext>
            </a:extLst>
          </p:cNvPr>
          <p:cNvSpPr/>
          <p:nvPr/>
        </p:nvSpPr>
        <p:spPr>
          <a:xfrm>
            <a:off x="1432290" y="3199195"/>
            <a:ext cx="1792173" cy="57602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Click to </a:t>
            </a:r>
            <a:r>
              <a:rPr lang="en-US" sz="1100" b="1" dirty="0">
                <a:solidFill>
                  <a:srgbClr val="C00000"/>
                </a:solidFill>
              </a:rPr>
              <a:t>Open or Save the file</a:t>
            </a:r>
            <a:endParaRPr lang="en-GB" sz="1100" b="1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AE6CE98-0FB7-4E82-9D9E-83BA421505A0}"/>
              </a:ext>
            </a:extLst>
          </p:cNvPr>
          <p:cNvCxnSpPr>
            <a:cxnSpLocks/>
            <a:stCxn id="5" idx="0"/>
          </p:cNvCxnSpPr>
          <p:nvPr/>
        </p:nvCxnSpPr>
        <p:spPr>
          <a:xfrm flipH="1" flipV="1">
            <a:off x="2459978" y="1813849"/>
            <a:ext cx="1" cy="3047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711A5BB-0AF1-4290-8D37-52DCF168A12C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3224463" y="3487206"/>
            <a:ext cx="876839" cy="2394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D5FA04FB-80B6-40E8-8301-F71100D6F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37" y="2862262"/>
            <a:ext cx="976312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2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EF90F59-3B65-4B87-879D-8396F8D09239}"/>
              </a:ext>
            </a:extLst>
          </p:cNvPr>
          <p:cNvSpPr/>
          <p:nvPr/>
        </p:nvSpPr>
        <p:spPr>
          <a:xfrm>
            <a:off x="3272589" y="194753"/>
            <a:ext cx="5354053" cy="443564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The </a:t>
            </a:r>
            <a:r>
              <a:rPr lang="en-US" sz="1400" b="1" dirty="0">
                <a:solidFill>
                  <a:srgbClr val="C00000"/>
                </a:solidFill>
              </a:rPr>
              <a:t>Report in .csv format opens </a:t>
            </a:r>
            <a:endParaRPr lang="en-GB" sz="1400" b="1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14AF0CA-403A-40B7-A9FC-5B04C1C642EB}"/>
              </a:ext>
            </a:extLst>
          </p:cNvPr>
          <p:cNvCxnSpPr>
            <a:cxnSpLocks/>
          </p:cNvCxnSpPr>
          <p:nvPr/>
        </p:nvCxnSpPr>
        <p:spPr>
          <a:xfrm>
            <a:off x="5447206" y="607476"/>
            <a:ext cx="0" cy="7362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48500CA-ABEF-4B31-982E-F5AFB5561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1447800"/>
            <a:ext cx="11458575" cy="396240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9FA5E9-C901-4355-B305-91BF3E9DDE04}"/>
              </a:ext>
            </a:extLst>
          </p:cNvPr>
          <p:cNvSpPr/>
          <p:nvPr/>
        </p:nvSpPr>
        <p:spPr>
          <a:xfrm>
            <a:off x="1391479" y="5776119"/>
            <a:ext cx="8127036" cy="443564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Immediately save the report in .</a:t>
            </a:r>
            <a:r>
              <a:rPr lang="en-US" sz="1400" b="1" dirty="0" err="1">
                <a:solidFill>
                  <a:srgbClr val="C00000"/>
                </a:solidFill>
              </a:rPr>
              <a:t>xls</a:t>
            </a:r>
            <a:r>
              <a:rPr lang="en-US" sz="1400" b="1" dirty="0">
                <a:solidFill>
                  <a:srgbClr val="C00000"/>
                </a:solidFill>
              </a:rPr>
              <a:t> format    </a:t>
            </a:r>
            <a:r>
              <a:rPr lang="en-US" sz="1100" b="1" dirty="0">
                <a:solidFill>
                  <a:schemeClr val="bg1"/>
                </a:solidFill>
              </a:rPr>
              <a:t>e.g. by pressing F12 and selecting the format type </a:t>
            </a:r>
            <a:endParaRPr lang="en-GB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557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Introduction;#602;#XIII.2.2 Recording policy;#601;#XIII.2.3 Management of fixed assets;#604;#XIII.2.4 Disposal of fixed assets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OSS.SOP.XIII.2U7 FA Reports - The Asset Register (Using BI)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600;#c5925ecb-a612-4790-ba53-85b5e21f7891;#602;#727553bd-0c7c-4921-a72a-6dd7e6671ebe;#601;#6f0cc833-ea1f-4cbc-8331-67e93975b846;#604;#488b2169-a689-436c-bfe7-fd0217e1f186</eM_PolicyIDs_SC>
  </documentManagement>
</p:properties>
</file>

<file path=customXml/itemProps1.xml><?xml version="1.0" encoding="utf-8"?>
<ds:datastoreItem xmlns:ds="http://schemas.openxmlformats.org/officeDocument/2006/customXml" ds:itemID="{4AE7EDA0-DA58-409E-8D0C-77267D4E0608}"/>
</file>

<file path=customXml/itemProps2.xml><?xml version="1.0" encoding="utf-8"?>
<ds:datastoreItem xmlns:ds="http://schemas.openxmlformats.org/officeDocument/2006/customXml" ds:itemID="{AF1F3851-69A1-4133-B5E0-9FB97A06A1A4}"/>
</file>

<file path=customXml/itemProps3.xml><?xml version="1.0" encoding="utf-8"?>
<ds:datastoreItem xmlns:ds="http://schemas.openxmlformats.org/officeDocument/2006/customXml" ds:itemID="{432E0DFD-D68A-4DB6-8988-48543273D19E}"/>
</file>

<file path=customXml/itemProps4.xml><?xml version="1.0" encoding="utf-8"?>
<ds:datastoreItem xmlns:ds="http://schemas.openxmlformats.org/officeDocument/2006/customXml" ds:itemID="{251F2A60-F7E0-4FAF-8261-0D9FFBC0853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</TotalTime>
  <Words>132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2</vt:lpstr>
      <vt:lpstr>Quotable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SCANLEN, Jonathan Vincent</cp:lastModifiedBy>
  <cp:revision>54</cp:revision>
  <dcterms:created xsi:type="dcterms:W3CDTF">2018-11-30T13:48:34Z</dcterms:created>
  <dcterms:modified xsi:type="dcterms:W3CDTF">2019-02-22T10:11:22Z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